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Albert Sans Medium"/>
      <p:regular r:id="rId34"/>
      <p:bold r:id="rId35"/>
      <p:italic r:id="rId36"/>
      <p:boldItalic r:id="rId37"/>
    </p:embeddedFont>
    <p:embeddedFont>
      <p:font typeface="Epilogue"/>
      <p:regular r:id="rId38"/>
      <p:bold r:id="rId39"/>
      <p:italic r:id="rId40"/>
      <p:boldItalic r:id="rId41"/>
    </p:embeddedFont>
    <p:embeddedFont>
      <p:font typeface="Albert Sans"/>
      <p:regular r:id="rId42"/>
      <p:bold r:id="rId43"/>
      <p:italic r:id="rId44"/>
      <p:boldItalic r:id="rId45"/>
    </p:embeddedFont>
    <p:embeddedFont>
      <p:font typeface="DM Sans"/>
      <p:regular r:id="rId46"/>
      <p:bold r:id="rId47"/>
      <p:italic r:id="rId48"/>
      <p:boldItalic r:id="rId49"/>
    </p:embeddedFont>
    <p:embeddedFont>
      <p:font typeface="Comforta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pilogue-italic.fntdata"/><Relationship Id="rId42" Type="http://schemas.openxmlformats.org/officeDocument/2006/relationships/font" Target="fonts/AlbertSans-regular.fntdata"/><Relationship Id="rId41" Type="http://schemas.openxmlformats.org/officeDocument/2006/relationships/font" Target="fonts/Epilogue-boldItalic.fntdata"/><Relationship Id="rId44" Type="http://schemas.openxmlformats.org/officeDocument/2006/relationships/font" Target="fonts/AlbertSans-italic.fntdata"/><Relationship Id="rId43" Type="http://schemas.openxmlformats.org/officeDocument/2006/relationships/font" Target="fonts/AlbertSans-bold.fntdata"/><Relationship Id="rId46" Type="http://schemas.openxmlformats.org/officeDocument/2006/relationships/font" Target="fonts/DMSans-regular.fntdata"/><Relationship Id="rId45" Type="http://schemas.openxmlformats.org/officeDocument/2006/relationships/font" Target="fonts/Alber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MSans-italic.fntdata"/><Relationship Id="rId47" Type="http://schemas.openxmlformats.org/officeDocument/2006/relationships/font" Target="fonts/DMSans-bold.fntdata"/><Relationship Id="rId49" Type="http://schemas.openxmlformats.org/officeDocument/2006/relationships/font" Target="fonts/DM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AlbertSansMedium-bold.fntdata"/><Relationship Id="rId34" Type="http://schemas.openxmlformats.org/officeDocument/2006/relationships/font" Target="fonts/AlbertSansMedium-regular.fntdata"/><Relationship Id="rId37" Type="http://schemas.openxmlformats.org/officeDocument/2006/relationships/font" Target="fonts/AlbertSansMedium-boldItalic.fntdata"/><Relationship Id="rId36" Type="http://schemas.openxmlformats.org/officeDocument/2006/relationships/font" Target="fonts/AlbertSansMedium-italic.fntdata"/><Relationship Id="rId39" Type="http://schemas.openxmlformats.org/officeDocument/2006/relationships/font" Target="fonts/Epilogue-bold.fntdata"/><Relationship Id="rId38" Type="http://schemas.openxmlformats.org/officeDocument/2006/relationships/font" Target="fonts/Epilogu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omfortaa-bold.fntdata"/><Relationship Id="rId50" Type="http://schemas.openxmlformats.org/officeDocument/2006/relationships/font" Target="fonts/Comforta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4d2dcb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4d2dcb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3825f788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3825f788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3825f788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3825f788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3825f78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3825f78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3825f788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93825f78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3825f788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3825f788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3825f788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3825f788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3825f788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3825f788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3825f78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93825f78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3825f788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3825f788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3825f788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3825f788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da47007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da47007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3825f788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3825f788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3825f788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3825f788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3825f78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93825f78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3825f788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93825f788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3825f788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93825f788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3825f788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3825f788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019bcf243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5019bcf243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a45e0b58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8a45e0b58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81b64627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881b64627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74fbecd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74fbecd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6e9caf52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6e9caf5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019bcf243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019bcf243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a2c9785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a2c9785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019bcf24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019bcf24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3825f78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3825f78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019bcf24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019bcf24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3825f78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93825f78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13" name="Google Shape;13;p2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1913450" y="1725850"/>
            <a:ext cx="5317200" cy="10794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1913450" y="2992875"/>
            <a:ext cx="5317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0" name="Google Shape;70;p11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71" name="Google Shape;71;p11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9620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3419275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79620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3419275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604235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604235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155265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8" type="title"/>
          </p:nvPr>
        </p:nvSpPr>
        <p:spPr>
          <a:xfrm>
            <a:off x="155265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4175725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4175725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679880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679880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6" type="subTitle"/>
          </p:nvPr>
        </p:nvSpPr>
        <p:spPr>
          <a:xfrm>
            <a:off x="79620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7" type="subTitle"/>
          </p:nvPr>
        </p:nvSpPr>
        <p:spPr>
          <a:xfrm>
            <a:off x="3419275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8" type="subTitle"/>
          </p:nvPr>
        </p:nvSpPr>
        <p:spPr>
          <a:xfrm>
            <a:off x="604235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9" type="subTitle"/>
          </p:nvPr>
        </p:nvSpPr>
        <p:spPr>
          <a:xfrm>
            <a:off x="79620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0" type="subTitle"/>
          </p:nvPr>
        </p:nvSpPr>
        <p:spPr>
          <a:xfrm>
            <a:off x="3419275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1" type="subTitle"/>
          </p:nvPr>
        </p:nvSpPr>
        <p:spPr>
          <a:xfrm>
            <a:off x="604235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978120" y="3232050"/>
            <a:ext cx="3452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713175" y="1368750"/>
            <a:ext cx="7717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04" name="Google Shape;104;p15"/>
          <p:cNvGrpSpPr/>
          <p:nvPr/>
        </p:nvGrpSpPr>
        <p:grpSpPr>
          <a:xfrm>
            <a:off x="22564" y="-3"/>
            <a:ext cx="8719016" cy="5120941"/>
            <a:chOff x="22564" y="-3"/>
            <a:chExt cx="8719016" cy="5120941"/>
          </a:xfrm>
        </p:grpSpPr>
        <p:sp>
          <p:nvSpPr>
            <p:cNvPr id="105" name="Google Shape;105;p15"/>
            <p:cNvSpPr/>
            <p:nvPr/>
          </p:nvSpPr>
          <p:spPr>
            <a:xfrm>
              <a:off x="1437657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564" y="3786113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184820" y="-3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005150" y="1021050"/>
            <a:ext cx="30750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005150" y="3006175"/>
            <a:ext cx="30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>
            <p:ph idx="2" type="pic"/>
          </p:nvPr>
        </p:nvSpPr>
        <p:spPr>
          <a:xfrm>
            <a:off x="4353075" y="897225"/>
            <a:ext cx="3577200" cy="3349200"/>
          </a:xfrm>
          <a:prstGeom prst="rect">
            <a:avLst/>
          </a:prstGeom>
          <a:noFill/>
          <a:ln>
            <a:noFill/>
          </a:ln>
          <a:effectLst>
            <a:outerShdw rotWithShape="0" algn="bl" dir="7920000" dist="152400">
              <a:schemeClr val="dk1"/>
            </a:outerShdw>
          </a:effectLst>
        </p:spPr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174875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5388434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5388434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91700" y="1201675"/>
            <a:ext cx="6709200" cy="22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962550" y="1324250"/>
            <a:ext cx="53727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403300" y="3913400"/>
            <a:ext cx="4337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402430" y="39538"/>
            <a:ext cx="8349379" cy="5035943"/>
            <a:chOff x="402430" y="39538"/>
            <a:chExt cx="8349379" cy="5035943"/>
          </a:xfrm>
        </p:grpSpPr>
        <p:sp>
          <p:nvSpPr>
            <p:cNvPr id="23" name="Google Shape;23;p3"/>
            <p:cNvSpPr/>
            <p:nvPr/>
          </p:nvSpPr>
          <p:spPr>
            <a:xfrm>
              <a:off x="402430" y="44485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755293" y="395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441009" y="476468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818095" y="2374645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1530800" y="2374662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3" type="subTitle"/>
          </p:nvPr>
        </p:nvSpPr>
        <p:spPr>
          <a:xfrm>
            <a:off x="1530805" y="19617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4" type="subTitle"/>
          </p:nvPr>
        </p:nvSpPr>
        <p:spPr>
          <a:xfrm>
            <a:off x="4818095" y="19616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1592624" y="1672417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2" type="subTitle"/>
          </p:nvPr>
        </p:nvSpPr>
        <p:spPr>
          <a:xfrm>
            <a:off x="1592608" y="2842621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3" type="subTitle"/>
          </p:nvPr>
        </p:nvSpPr>
        <p:spPr>
          <a:xfrm>
            <a:off x="1592600" y="3944000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4" type="subTitle"/>
          </p:nvPr>
        </p:nvSpPr>
        <p:spPr>
          <a:xfrm>
            <a:off x="1592607" y="1310825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5" type="subTitle"/>
          </p:nvPr>
        </p:nvSpPr>
        <p:spPr>
          <a:xfrm>
            <a:off x="1592607" y="2481029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6" type="subTitle"/>
          </p:nvPr>
        </p:nvSpPr>
        <p:spPr>
          <a:xfrm>
            <a:off x="1592607" y="3582283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1517248" y="1917560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5152652" y="1917561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3" type="subTitle"/>
          </p:nvPr>
        </p:nvSpPr>
        <p:spPr>
          <a:xfrm>
            <a:off x="1517248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4" type="subTitle"/>
          </p:nvPr>
        </p:nvSpPr>
        <p:spPr>
          <a:xfrm>
            <a:off x="5152652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5" type="subTitle"/>
          </p:nvPr>
        </p:nvSpPr>
        <p:spPr>
          <a:xfrm>
            <a:off x="1517251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6" type="subTitle"/>
          </p:nvPr>
        </p:nvSpPr>
        <p:spPr>
          <a:xfrm>
            <a:off x="1517251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7" type="subTitle"/>
          </p:nvPr>
        </p:nvSpPr>
        <p:spPr>
          <a:xfrm>
            <a:off x="5152650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8" type="subTitle"/>
          </p:nvPr>
        </p:nvSpPr>
        <p:spPr>
          <a:xfrm>
            <a:off x="5152650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2" type="subTitle"/>
          </p:nvPr>
        </p:nvSpPr>
        <p:spPr>
          <a:xfrm>
            <a:off x="3483434" y="2004955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965245" y="3655625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3483434" y="3655626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6" type="subTitle"/>
          </p:nvPr>
        </p:nvSpPr>
        <p:spPr>
          <a:xfrm>
            <a:off x="6003695" y="3655626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7" type="subTitle"/>
          </p:nvPr>
        </p:nvSpPr>
        <p:spPr>
          <a:xfrm>
            <a:off x="965251" y="14146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8" type="subTitle"/>
          </p:nvPr>
        </p:nvSpPr>
        <p:spPr>
          <a:xfrm>
            <a:off x="3485566" y="14146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9" type="subTitle"/>
          </p:nvPr>
        </p:nvSpPr>
        <p:spPr>
          <a:xfrm>
            <a:off x="6007955" y="14146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3" type="subTitle"/>
          </p:nvPr>
        </p:nvSpPr>
        <p:spPr>
          <a:xfrm>
            <a:off x="965251" y="3055576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4" type="subTitle"/>
          </p:nvPr>
        </p:nvSpPr>
        <p:spPr>
          <a:xfrm>
            <a:off x="3485565" y="3055577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5" type="subTitle"/>
          </p:nvPr>
        </p:nvSpPr>
        <p:spPr>
          <a:xfrm>
            <a:off x="6007952" y="3055577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hasCustomPrompt="1" type="title"/>
          </p:nvPr>
        </p:nvSpPr>
        <p:spPr>
          <a:xfrm>
            <a:off x="2310400" y="61162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2310400" y="1452946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hasCustomPrompt="1" idx="2" type="title"/>
          </p:nvPr>
        </p:nvSpPr>
        <p:spPr>
          <a:xfrm>
            <a:off x="2310400" y="196388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2310400" y="2805211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hasCustomPrompt="1" idx="4" type="title"/>
          </p:nvPr>
        </p:nvSpPr>
        <p:spPr>
          <a:xfrm>
            <a:off x="2310400" y="331614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2310400" y="4157475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hasCustomPrompt="1" type="title"/>
          </p:nvPr>
        </p:nvSpPr>
        <p:spPr>
          <a:xfrm>
            <a:off x="108817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720000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7"/>
          <p:cNvSpPr txBox="1"/>
          <p:nvPr>
            <p:ph idx="2" type="subTitle"/>
          </p:nvPr>
        </p:nvSpPr>
        <p:spPr>
          <a:xfrm>
            <a:off x="720000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hasCustomPrompt="1" idx="3" type="title"/>
          </p:nvPr>
        </p:nvSpPr>
        <p:spPr>
          <a:xfrm>
            <a:off x="3788157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/>
          <p:nvPr>
            <p:ph idx="4" type="subTitle"/>
          </p:nvPr>
        </p:nvSpPr>
        <p:spPr>
          <a:xfrm>
            <a:off x="3420057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27"/>
          <p:cNvSpPr txBox="1"/>
          <p:nvPr>
            <p:ph idx="5" type="subTitle"/>
          </p:nvPr>
        </p:nvSpPr>
        <p:spPr>
          <a:xfrm>
            <a:off x="3420057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hasCustomPrompt="1" idx="6" type="title"/>
          </p:nvPr>
        </p:nvSpPr>
        <p:spPr>
          <a:xfrm>
            <a:off x="648821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7"/>
          <p:cNvSpPr txBox="1"/>
          <p:nvPr>
            <p:ph idx="7" type="subTitle"/>
          </p:nvPr>
        </p:nvSpPr>
        <p:spPr>
          <a:xfrm>
            <a:off x="6120115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27"/>
          <p:cNvSpPr txBox="1"/>
          <p:nvPr>
            <p:ph idx="8" type="subTitle"/>
          </p:nvPr>
        </p:nvSpPr>
        <p:spPr>
          <a:xfrm>
            <a:off x="6120115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1" name="Google Shape;201;p28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202" name="Google Shape;202;p28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8"/>
          <p:cNvSpPr txBox="1"/>
          <p:nvPr/>
        </p:nvSpPr>
        <p:spPr>
          <a:xfrm>
            <a:off x="2105650" y="3543350"/>
            <a:ext cx="4932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217434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1745421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5217426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1745225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928350" y="949875"/>
            <a:ext cx="41298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928350" y="2006350"/>
            <a:ext cx="41298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992400" y="949875"/>
            <a:ext cx="2688000" cy="3311400"/>
          </a:xfrm>
          <a:prstGeom prst="rect">
            <a:avLst/>
          </a:prstGeom>
          <a:noFill/>
          <a:ln>
            <a:noFill/>
          </a:ln>
          <a:effectLst>
            <a:outerShdw rotWithShape="0" algn="bl" dir="7560000" dist="142875">
              <a:schemeClr val="dk1">
                <a:alpha val="97000"/>
              </a:schemeClr>
            </a:outerShdw>
          </a:effectLst>
        </p:spPr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" name="Google Shape;48;p8"/>
          <p:cNvGrpSpPr/>
          <p:nvPr/>
        </p:nvGrpSpPr>
        <p:grpSpPr>
          <a:xfrm>
            <a:off x="33846" y="-12"/>
            <a:ext cx="9110159" cy="5120950"/>
            <a:chOff x="33846" y="-12"/>
            <a:chExt cx="9110159" cy="5120950"/>
          </a:xfrm>
        </p:grpSpPr>
        <p:sp>
          <p:nvSpPr>
            <p:cNvPr id="49" name="Google Shape;49;p8"/>
            <p:cNvSpPr/>
            <p:nvPr/>
          </p:nvSpPr>
          <p:spPr>
            <a:xfrm>
              <a:off x="8833205" y="-12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3846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02418" y="17398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460914" y="17172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8460918" y="44993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2821494" y="1582288"/>
            <a:ext cx="35010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821506" y="2667513"/>
            <a:ext cx="3501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9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59" name="Google Shape;59;p9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713125" y="3954975"/>
            <a:ext cx="7717800" cy="63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8.gif"/><Relationship Id="rId5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hyperlink" Target="https://github.com/husseinlopez/icd2023/blob/main/icd8.ipynb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hyperlink" Target="https://github.com/husseinlopez/icd2023/blob/main/icd8.ipynb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s://github.com/husseinlopez/icd2024/blob/main/icd18-19.ipynb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sseinlopez/PythonDataScienceHandbook/tree/master/notebooks_v1" TargetMode="External"/><Relationship Id="rId5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Introducción a la Ciencia de Datos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Maestría en Ciencias </a:t>
            </a:r>
            <a:br>
              <a:rPr lang="en" sz="2400">
                <a:solidFill>
                  <a:schemeClr val="lt2"/>
                </a:solidFill>
              </a:rPr>
            </a:br>
            <a:r>
              <a:rPr lang="en" sz="2400">
                <a:solidFill>
                  <a:schemeClr val="lt2"/>
                </a:solidFill>
              </a:rPr>
              <a:t>de la Computación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Irvin Hussein López Nava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1764" l="0" r="0" t="1270"/>
          <a:stretch/>
        </p:blipFill>
        <p:spPr>
          <a:xfrm>
            <a:off x="7391000" y="348450"/>
            <a:ext cx="1351601" cy="13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5" y="3475225"/>
            <a:ext cx="1351599" cy="1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la mayoría de los casos, considerar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muestras verdaderamente independientes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requeriría demasiados datos en comparación con la cantidad realmente disponible.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bootstrapping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se utiliza para generar varias muestras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que pueden considerarse "casi-representativas" y "casi-independientes".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Estas muestras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aproximan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la varianza del estimador, evaluando su valor para cada una de ellas.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0" name="Google Shape;30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0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Bootstrap samples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9200"/>
            <a:ext cx="8839200" cy="374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2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Bagging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568200" y="1545375"/>
            <a:ext cx="80076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Cuando se entrena un modelo, ya sea para problemas de clasificación o de regresión, una función (modelo) devuelve un resultado que se define con respecto al conjunto de datos de entrenamiento.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Debido a la </a:t>
            </a:r>
            <a:r>
              <a:rPr b="1" lang="en" sz="15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varianza teórica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del conjunto de datos de entrenamiento, el modelo ajustado también está sujeto a la </a:t>
            </a: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variabilidad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si se observa otro conjunto de datos, se construye un modelo diferente.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idea del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bagging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 sencilla: ajustar varios modelos independientes y "promediar" sus predicciones para obtener un modelo con una varianza menor.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Sin embargo, en la práctica, ajustar modelos totalmente independientes requiere demasiados datos.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tanto, debemos confiar en las buenas "propiedades aproximadas" de las muestras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(representatividad e independencia) para ajustar modelos que sean casi independientes.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Crear múltiples muestras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para que cada una de ellas actúe como otro conjunto de datos (casi) independiente extraído de la distribución real.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Ajustar un aprendiz débil para cada una de estas muestras y, finalmente, agregarlas para obtener un modelo de ensamble con menos varianza que sus componentes.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promediado de los resultados de los aprendices débiles no cambia la respuesta esperada, pero reduce su varianza (las variables aleatorias conservan el valor esperado, pero reducen la varianza).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0" name="Google Shape;32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3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Bagging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/>
        </p:nvSpPr>
        <p:spPr>
          <a:xfrm>
            <a:off x="665700" y="1560350"/>
            <a:ext cx="78126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Sean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muestras bootstrap (aproximaciones de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conjuntos de datos independientes) de tamaño B denotadas por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ajustar L aprendices débiles casi independientes (uno en cada conjunto de datos)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y agregarlos en algún tipo de proceso de promediado para obtener un modelo de conjunto con una varianza menor.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7" name="Google Shape;32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4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Bagging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0" l="0" r="52879" t="0"/>
          <a:stretch/>
        </p:blipFill>
        <p:spPr>
          <a:xfrm>
            <a:off x="2750294" y="2272450"/>
            <a:ext cx="3643411" cy="20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3">
            <a:alphaModFix/>
          </a:blip>
          <a:srcRect b="0" l="51224" r="0" t="0"/>
          <a:stretch/>
        </p:blipFill>
        <p:spPr>
          <a:xfrm>
            <a:off x="2686363" y="2588519"/>
            <a:ext cx="3771273" cy="20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1(x), w_2(x), \cdots , w_L(x)" id="331" name="Google Shape;3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403" y="3278958"/>
            <a:ext cx="1685192" cy="169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_L = arg \ \underset{k}{max} [f(l | w_l(x) = k)] " id="332" name="Google Shape;3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770" y="4252496"/>
            <a:ext cx="2068454" cy="25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Hay varias formas de agregar múltiples modelos ajustados en paralelo.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 </a:t>
            </a:r>
            <a:r>
              <a:rPr b="1" lang="en" sz="15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regresión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los resultados de los modelos individuales pueden promediarse, literalmente, para obtener el resultado del modelo de conjunto.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 </a:t>
            </a:r>
            <a:r>
              <a:rPr b="1" lang="en" sz="15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clasificación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la salida de cada modelo es un voto y la clase que recibe la mayoría de los votos es devuelta por el modelo de conjunto: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hard-voting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Si se tienen en cuenta las probabilidades de cada clase obtenidas por todos los modelos, se calcula la media de estas probabilidades y se mantiene la clase con la probabilidad media más alta: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soft-voting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8" name="Google Shape;33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45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Bagging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8938"/>
            <a:ext cx="8839200" cy="372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7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Random Forest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52" name="Google Shape;352;p47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árboles de decisión son modelos base muy populares para los métodos de ensamble.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‘aprendices fuertes’ compuestos por varios árboles se denominan bosques (</a:t>
            </a: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forests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).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árboles que componen un bosque pueden ser superficiales o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shallow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(poca profundidad), o profundos (mucha profundidad).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árboles poco profundos tienen menos varianza pero mayor sesgo, por lo que son la mejor opción para los </a:t>
            </a:r>
            <a:r>
              <a:rPr b="1" lang="en" sz="15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métodos secuenciales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árboles profundos tienen un sesgo bajo, pero una varianza alta, por lo que son una opción adecuada para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bagging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enfoque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 ‘bosques aleatorios’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es un método basado en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bagging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en el que se combinan árboles profundos, ajustados en muestras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para producir un resultado con menor varianza.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 forest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también utiliza otro truco para hacer que los múltiples árboles ajustados estén un poco menos correlacionados entre sí: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 hacer crecer cada árbol, en lugar de muestrear sólo sobre las observaciones para generar un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b="1" lang="en" sz="15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muestrea sobre las características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y utiliza sólo un subconjunto aleatorio de ellas para construir el árbol.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8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Random Forest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muestreo sobre características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hace que todos los árboles no tengan exactamente la misma información y reduce la correlación entre los distintos resultados devueltos.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Otra ventaja es que hace que el proceso de toma de decisiones sea más robusto frente a los datos que faltan: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Las observaciones (del conjunto de datos de entrenamiento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o no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) en las que faltan datos pueden clasificarse basándose en los árboles que utilizan características en las que no faltan datos.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 forest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combina los conceptos de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bagging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y selección aleatoria de subespacios de características para crear modelos más robustos.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5" name="Google Shape;36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9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Random Forest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675" y="1286900"/>
            <a:ext cx="5988651" cy="25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5563"/>
            <a:ext cx="8839200" cy="372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1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Random Forest algorithm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486" y="1326476"/>
            <a:ext cx="4713024" cy="34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2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Variantes de Random Forest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Kernel Random Forest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establece la conexión entre los bosques aleatorios y los métodos kernel: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</a:t>
            </a:r>
            <a:r>
              <a:rPr b="1" lang="en" sz="15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bosque uniforme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selecciona uniformemente una característica entre todas las características y realiza divisiones en un punto trazado uniformemente en el lado de la celda, a lo largo de la característica preseleccionada.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KeRF de nivel k es el mismo que para el bosque centrado o uniforme, salvo que las predicciones se realizan mediante la función kernel correspondiente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3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Resumen de Bagging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93" name="Google Shape;393;p53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los métodos de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bagging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varias instancias del mismo aprendiz débil se entrenan en paralelo en diferentes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bootstraps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y luego se agregan promediando o votando.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bosques aleatorios difieren sólo en una cosa del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bagging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puro: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Utilizan un algoritmo de aprendizaje de árboles modificado que selecciona, en cada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bootstrap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un subconjunto aleatorio de las características.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Este proceso se denomina ‘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feature bagging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’.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modelos base con un sesgo bajo pero una varianza alta se adaptan bien al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bagging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49225"/>
            <a:ext cx="3891149" cy="324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425" y="949225"/>
            <a:ext cx="3891151" cy="3248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016" y="997874"/>
            <a:ext cx="4199976" cy="31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 to live)</a:t>
            </a:r>
            <a:endParaRPr/>
          </a:p>
        </p:txBody>
      </p:sp>
      <p:grpSp>
        <p:nvGrpSpPr>
          <p:cNvPr id="412" name="Google Shape;412;p56"/>
          <p:cNvGrpSpPr/>
          <p:nvPr/>
        </p:nvGrpSpPr>
        <p:grpSpPr>
          <a:xfrm>
            <a:off x="4213310" y="1162256"/>
            <a:ext cx="3569963" cy="2819283"/>
            <a:chOff x="5076775" y="1958876"/>
            <a:chExt cx="3353968" cy="2648707"/>
          </a:xfrm>
        </p:grpSpPr>
        <p:sp>
          <p:nvSpPr>
            <p:cNvPr id="413" name="Google Shape;413;p56"/>
            <p:cNvSpPr/>
            <p:nvPr/>
          </p:nvSpPr>
          <p:spPr>
            <a:xfrm>
              <a:off x="5076775" y="1958876"/>
              <a:ext cx="3353968" cy="2648707"/>
            </a:xfrm>
            <a:custGeom>
              <a:rect b="b" l="l" r="r" t="t"/>
              <a:pathLst>
                <a:path extrusionOk="0" h="100673" w="131696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6"/>
            <p:cNvSpPr/>
            <p:nvPr/>
          </p:nvSpPr>
          <p:spPr>
            <a:xfrm>
              <a:off x="5189425" y="2075775"/>
              <a:ext cx="3123300" cy="183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56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4020878" y="3711662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5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5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6"/>
          <p:cNvSpPr/>
          <p:nvPr/>
        </p:nvSpPr>
        <p:spPr>
          <a:xfrm>
            <a:off x="4384588" y="1371763"/>
            <a:ext cx="3227400" cy="181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19" name="Google Shape;41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391" y="1530912"/>
            <a:ext cx="2691825" cy="14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 to live notebook)</a:t>
            </a:r>
            <a:endParaRPr/>
          </a:p>
        </p:txBody>
      </p:sp>
      <p:grpSp>
        <p:nvGrpSpPr>
          <p:cNvPr id="425" name="Google Shape;425;p57"/>
          <p:cNvGrpSpPr/>
          <p:nvPr/>
        </p:nvGrpSpPr>
        <p:grpSpPr>
          <a:xfrm>
            <a:off x="4213310" y="1162256"/>
            <a:ext cx="3569963" cy="2819283"/>
            <a:chOff x="5076775" y="1958876"/>
            <a:chExt cx="3353968" cy="2648707"/>
          </a:xfrm>
        </p:grpSpPr>
        <p:sp>
          <p:nvSpPr>
            <p:cNvPr id="426" name="Google Shape;426;p57"/>
            <p:cNvSpPr/>
            <p:nvPr/>
          </p:nvSpPr>
          <p:spPr>
            <a:xfrm>
              <a:off x="5076775" y="1958876"/>
              <a:ext cx="3353968" cy="2648707"/>
            </a:xfrm>
            <a:custGeom>
              <a:rect b="b" l="l" r="r" t="t"/>
              <a:pathLst>
                <a:path extrusionOk="0" h="100673" w="131696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5189425" y="2075775"/>
              <a:ext cx="3123300" cy="183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8" name="Google Shape;428;p57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4020878" y="3711662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5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5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/>
          <p:nvPr/>
        </p:nvSpPr>
        <p:spPr>
          <a:xfrm>
            <a:off x="4384588" y="1371763"/>
            <a:ext cx="3227400" cy="181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32" name="Google Shape;432;p57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7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Libro</a:t>
            </a:r>
            <a:endParaRPr/>
          </a:p>
        </p:txBody>
      </p:sp>
      <p:sp>
        <p:nvSpPr>
          <p:cNvPr id="438" name="Google Shape;438;p58"/>
          <p:cNvSpPr txBox="1"/>
          <p:nvPr/>
        </p:nvSpPr>
        <p:spPr>
          <a:xfrm>
            <a:off x="4813675" y="2432025"/>
            <a:ext cx="37431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05.08-Random-Forests.ipynb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9" name="Google Shape;43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5" y="1980000"/>
            <a:ext cx="1480745" cy="1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7136" r="16599" t="0"/>
          <a:stretch/>
        </p:blipFill>
        <p:spPr>
          <a:xfrm>
            <a:off x="3103225" y="2432025"/>
            <a:ext cx="10820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sp>
        <p:nvSpPr>
          <p:cNvPr id="447" name="Google Shape;447;p59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¿Alguna pregunta</a:t>
            </a: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?</a:t>
            </a:r>
            <a:endParaRPr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hussein</a:t>
            </a:r>
            <a:r>
              <a:rPr lang="en"/>
              <a:t>@cicese.mx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https://sites.google.com/view/husseinlopeznava</a:t>
            </a:r>
            <a:endParaRPr/>
          </a:p>
        </p:txBody>
      </p:sp>
      <p:grpSp>
        <p:nvGrpSpPr>
          <p:cNvPr id="448" name="Google Shape;448;p59"/>
          <p:cNvGrpSpPr/>
          <p:nvPr/>
        </p:nvGrpSpPr>
        <p:grpSpPr>
          <a:xfrm>
            <a:off x="4309559" y="2928275"/>
            <a:ext cx="525300" cy="525300"/>
            <a:chOff x="4309559" y="2928275"/>
            <a:chExt cx="525300" cy="525300"/>
          </a:xfrm>
        </p:grpSpPr>
        <p:sp>
          <p:nvSpPr>
            <p:cNvPr id="449" name="Google Shape;449;p59"/>
            <p:cNvSpPr/>
            <p:nvPr/>
          </p:nvSpPr>
          <p:spPr>
            <a:xfrm>
              <a:off x="4309559" y="2928275"/>
              <a:ext cx="525300" cy="52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0" name="Google Shape;450;p59"/>
            <p:cNvGrpSpPr/>
            <p:nvPr/>
          </p:nvGrpSpPr>
          <p:grpSpPr>
            <a:xfrm>
              <a:off x="4412298" y="3045942"/>
              <a:ext cx="320315" cy="286423"/>
              <a:chOff x="3824739" y="3890112"/>
              <a:chExt cx="208105" cy="186110"/>
            </a:xfrm>
          </p:grpSpPr>
          <p:sp>
            <p:nvSpPr>
              <p:cNvPr id="451" name="Google Shape;451;p59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59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59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4" name="Google Shape;454;p59"/>
          <p:cNvSpPr/>
          <p:nvPr/>
        </p:nvSpPr>
        <p:spPr>
          <a:xfrm>
            <a:off x="5351494" y="2928275"/>
            <a:ext cx="525300" cy="525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8040000" dist="1047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9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9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9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644" y="2368622"/>
            <a:ext cx="743125" cy="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9"/>
          <p:cNvSpPr txBox="1"/>
          <p:nvPr/>
        </p:nvSpPr>
        <p:spPr>
          <a:xfrm>
            <a:off x="3109650" y="4409325"/>
            <a:ext cx="2924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was based on a template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Slidesgo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Flaticon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0" name="Google Shape;460;p59"/>
          <p:cNvSpPr/>
          <p:nvPr/>
        </p:nvSpPr>
        <p:spPr>
          <a:xfrm>
            <a:off x="2117000" y="3622400"/>
            <a:ext cx="49329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461" name="Google Shape;461;p59"/>
          <p:cNvGrpSpPr/>
          <p:nvPr/>
        </p:nvGrpSpPr>
        <p:grpSpPr>
          <a:xfrm>
            <a:off x="3267625" y="2928275"/>
            <a:ext cx="525300" cy="525300"/>
            <a:chOff x="3267625" y="2928275"/>
            <a:chExt cx="525300" cy="525300"/>
          </a:xfrm>
        </p:grpSpPr>
        <p:sp>
          <p:nvSpPr>
            <p:cNvPr id="462" name="Google Shape;462;p59"/>
            <p:cNvSpPr/>
            <p:nvPr/>
          </p:nvSpPr>
          <p:spPr>
            <a:xfrm>
              <a:off x="3267625" y="2928275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3" name="Google Shape;463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4868" y="3049982"/>
              <a:ext cx="310799" cy="3108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chemeClr val="accent6">
                  <a:alpha val="50000"/>
                </a:schemeClr>
              </a:outerShdw>
            </a:effectLst>
          </p:spPr>
        </p:pic>
      </p:grpSp>
      <p:pic>
        <p:nvPicPr>
          <p:cNvPr id="464" name="Google Shape;46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50" y="3054096"/>
            <a:ext cx="310799" cy="2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85" y="2207626"/>
            <a:ext cx="1308768" cy="1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0" y="2308700"/>
            <a:ext cx="91440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Meta-aprendizaje</a:t>
            </a:r>
            <a:endParaRPr/>
          </a:p>
        </p:txBody>
      </p:sp>
      <p:sp>
        <p:nvSpPr>
          <p:cNvPr id="235" name="Google Shape;235;p33"/>
          <p:cNvSpPr txBox="1"/>
          <p:nvPr>
            <p:ph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36" name="Google Shape;236;p33"/>
          <p:cNvGrpSpPr/>
          <p:nvPr/>
        </p:nvGrpSpPr>
        <p:grpSpPr>
          <a:xfrm>
            <a:off x="7731792" y="683864"/>
            <a:ext cx="709214" cy="351346"/>
            <a:chOff x="7731792" y="683864"/>
            <a:chExt cx="709214" cy="351346"/>
          </a:xfrm>
        </p:grpSpPr>
        <p:pic>
          <p:nvPicPr>
            <p:cNvPr id="237" name="Google Shape;237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8323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3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73179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7727549" y="1711192"/>
            <a:ext cx="357774" cy="351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3"/>
          <p:cNvGrpSpPr/>
          <p:nvPr/>
        </p:nvGrpSpPr>
        <p:grpSpPr>
          <a:xfrm>
            <a:off x="6322547" y="1026306"/>
            <a:ext cx="709021" cy="693789"/>
            <a:chOff x="6322547" y="1123984"/>
            <a:chExt cx="709021" cy="693789"/>
          </a:xfrm>
        </p:grpSpPr>
        <p:pic>
          <p:nvPicPr>
            <p:cNvPr id="241" name="Google Shape;241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673794" y="112398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322547" y="112398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673794" y="146642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322547" y="146642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33"/>
          <p:cNvPicPr preferRelativeResize="0"/>
          <p:nvPr/>
        </p:nvPicPr>
        <p:blipFill rotWithShape="1">
          <a:blip r:embed="rId4">
            <a:alphaModFix/>
          </a:blip>
          <a:srcRect b="16523" l="18541" r="17368" t="16523"/>
          <a:stretch/>
        </p:blipFill>
        <p:spPr>
          <a:xfrm>
            <a:off x="8078796" y="3423404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/>
          <p:nvPr/>
        </p:nvSpPr>
        <p:spPr>
          <a:xfrm>
            <a:off x="6359455" y="1401613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4"/>
          <p:cNvSpPr txBox="1"/>
          <p:nvPr/>
        </p:nvSpPr>
        <p:spPr>
          <a:xfrm>
            <a:off x="441900" y="152393"/>
            <a:ext cx="82221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mfortaa"/>
                <a:ea typeface="Comfortaa"/>
                <a:cs typeface="Comfortaa"/>
                <a:sym typeface="Comfortaa"/>
              </a:rPr>
              <a:t>Just a random forest...</a:t>
            </a:r>
            <a:endParaRPr sz="2400">
              <a:solidFill>
                <a:srgbClr val="42424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246" y="794448"/>
            <a:ext cx="6993415" cy="434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1770600" y="1307100"/>
            <a:ext cx="5602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5.3</a:t>
            </a:r>
            <a:r>
              <a:rPr lang="en" sz="4800">
                <a:solidFill>
                  <a:schemeClr val="lt2"/>
                </a:solidFill>
              </a:rPr>
              <a:t> </a:t>
            </a:r>
            <a:r>
              <a:rPr lang="en" sz="4800"/>
              <a:t>Bagging</a:t>
            </a:r>
            <a:endParaRPr sz="2500"/>
          </a:p>
        </p:txBody>
      </p:sp>
      <p:sp>
        <p:nvSpPr>
          <p:cNvPr id="262" name="Google Shape;262;p35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6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Centrarse en los bootstraps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los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métodos paralelos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los diferentes modelos débiles se ajustan de forma independiente entre sí y es posible entrenarlos simultáneamente.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enfoque más famoso es el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bagging (bootstrap aggregating)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o también conocido como "agregación de arranque".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bagging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produce un modelo ensamble que es más robusto que los modelos individuales que lo componen.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Bootstrapping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Esta técnica estadística consiste en generar muestras de tamaño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(denominadas muestras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) a partir de un conjunto de datos inicial de tamaño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extrayendo aleatoriamente B observaciones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 reemplazo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225" y="2607725"/>
            <a:ext cx="4653549" cy="21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Bajo ciertas suposiciones, estas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muestras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tienen buenas propiedades estadísticas: pueden considerarse muestras representativas e independientes de la distribución real de los datos.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Las hipótesis a verificar para que esta aproximación sea válida son dos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b="1" lang="en" sz="15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Representatividad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debe ser lo suficientemente grande como para capturar la mayor parte de la complejidad de la distribución subyacente.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b="1" lang="en" sz="15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Independencia: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debe ser lo suficientemente grande en comparación con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para que las muestras no estén demasiado correlacionadas.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6" name="Google Shape;28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Bootstrapping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9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Bootstrap samples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Las muestras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se utilizan a menudo para evaluar la varianza o los intervalos de confianza de los estimadores estadísticos.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definición, un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estimador estadístico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es una función de algunas observaciones, i.e., una variable aleatoria con varianza procedente de estas observaciones.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 estimar la varianza de un estimador de este tipo, se evalúan varias muestras independientes extraídas de la distribución de interés.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ory Calculus - Bachelor of Arts in Mathematics by Slidesgo">
  <a:themeElements>
    <a:clrScheme name="Simple Light">
      <a:dk1>
        <a:srgbClr val="112158"/>
      </a:dk1>
      <a:lt1>
        <a:srgbClr val="FAFAFA"/>
      </a:lt1>
      <a:dk2>
        <a:srgbClr val="3C51A9"/>
      </a:dk2>
      <a:lt2>
        <a:srgbClr val="7697CE"/>
      </a:lt2>
      <a:accent1>
        <a:srgbClr val="BED6EA"/>
      </a:accent1>
      <a:accent2>
        <a:srgbClr val="D3E5FD"/>
      </a:accent2>
      <a:accent3>
        <a:srgbClr val="E7E7E7"/>
      </a:accent3>
      <a:accent4>
        <a:srgbClr val="FDFEFD"/>
      </a:accent4>
      <a:accent5>
        <a:srgbClr val="F9F8FB"/>
      </a:accent5>
      <a:accent6>
        <a:srgbClr val="FFFFFF"/>
      </a:accent6>
      <a:hlink>
        <a:srgbClr val="112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